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357" r:id="rId4"/>
    <p:sldId id="262" r:id="rId5"/>
    <p:sldId id="263" r:id="rId6"/>
    <p:sldId id="264" r:id="rId7"/>
    <p:sldId id="795" r:id="rId8"/>
    <p:sldId id="796" r:id="rId9"/>
    <p:sldId id="797" r:id="rId10"/>
    <p:sldId id="798" r:id="rId11"/>
    <p:sldId id="802" r:id="rId12"/>
    <p:sldId id="270" r:id="rId13"/>
    <p:sldId id="271" r:id="rId14"/>
    <p:sldId id="799" r:id="rId15"/>
    <p:sldId id="800" r:id="rId16"/>
    <p:sldId id="275" r:id="rId17"/>
    <p:sldId id="276" r:id="rId18"/>
    <p:sldId id="277" r:id="rId19"/>
    <p:sldId id="279" r:id="rId20"/>
    <p:sldId id="289" r:id="rId21"/>
    <p:sldId id="290" r:id="rId22"/>
    <p:sldId id="293" r:id="rId23"/>
    <p:sldId id="376" r:id="rId24"/>
    <p:sldId id="375" r:id="rId25"/>
    <p:sldId id="803" r:id="rId26"/>
    <p:sldId id="284" r:id="rId27"/>
    <p:sldId id="319" r:id="rId28"/>
    <p:sldId id="285" r:id="rId29"/>
    <p:sldId id="806" r:id="rId30"/>
    <p:sldId id="286" r:id="rId31"/>
    <p:sldId id="372" r:id="rId32"/>
    <p:sldId id="367" r:id="rId33"/>
    <p:sldId id="373" r:id="rId34"/>
    <p:sldId id="291" r:id="rId35"/>
    <p:sldId id="309" r:id="rId36"/>
    <p:sldId id="297" r:id="rId37"/>
    <p:sldId id="327" r:id="rId38"/>
    <p:sldId id="299" r:id="rId39"/>
    <p:sldId id="334" r:id="rId40"/>
    <p:sldId id="358" r:id="rId41"/>
    <p:sldId id="336" r:id="rId42"/>
    <p:sldId id="349" r:id="rId43"/>
    <p:sldId id="350" r:id="rId44"/>
    <p:sldId id="31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6"/>
    <p:restoredTop sz="83755"/>
  </p:normalViewPr>
  <p:slideViewPr>
    <p:cSldViewPr snapToGrid="0" snapToObjects="1" showGuides="1">
      <p:cViewPr varScale="1">
        <p:scale>
          <a:sx n="52" d="100"/>
          <a:sy n="52" d="100"/>
        </p:scale>
        <p:origin x="82" y="336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30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have we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7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0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to do the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9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representations for words from the raw</a:t>
            </a:r>
            <a:r>
              <a:rPr lang="en-US" baseline="0" dirty="0"/>
              <a:t> texts is motivated by linguistics theory of distributional semantics. Read the bullet point.</a:t>
            </a:r>
          </a:p>
          <a:p>
            <a:r>
              <a:rPr lang="en-US" baseline="0" dirty="0"/>
              <a:t>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Institute on Drug Abuse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17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olet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6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apers.nips.cc/paper/2014/file/feab05aa91085b7a8012516bc3533958-Paper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/>
          </a:bodyPr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162: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cs162_win23.html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</a:rPr>
              <a:t>homeworks</a:t>
            </a:r>
            <a:endParaRPr lang="en-US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C1E9-14C4-3247-81E9-37E30E68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about the term-document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594F-DEC6-134E-9EA2-C7A637A6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can be very long</a:t>
            </a:r>
          </a:p>
          <a:p>
            <a:pPr lvl="1"/>
            <a:r>
              <a:rPr lang="en-US" dirty="0"/>
              <a:t>Some far-away words appear in the same documents are no longer that relevant/similar.</a:t>
            </a:r>
          </a:p>
          <a:p>
            <a:r>
              <a:rPr lang="en-US" dirty="0"/>
              <a:t>There are usually </a:t>
            </a:r>
            <a:r>
              <a:rPr lang="en-US" dirty="0">
                <a:solidFill>
                  <a:srgbClr val="0070C0"/>
                </a:solidFill>
              </a:rPr>
              <a:t>only a small number of documents </a:t>
            </a:r>
          </a:p>
          <a:p>
            <a:pPr lvl="1"/>
            <a:r>
              <a:rPr lang="en-US" dirty="0"/>
              <a:t>The dimension of the count vector for each word is small.</a:t>
            </a:r>
          </a:p>
          <a:p>
            <a:pPr lvl="1"/>
            <a:r>
              <a:rPr lang="en-US" dirty="0"/>
              <a:t>The statistics would be less robust/reliable.</a:t>
            </a:r>
          </a:p>
        </p:txBody>
      </p:sp>
    </p:spTree>
    <p:extLst>
      <p:ext uri="{BB962C8B-B14F-4D97-AF65-F5344CB8AC3E}">
        <p14:creationId xmlns:p14="http://schemas.microsoft.com/office/powerpoint/2010/main" val="18496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word-word or word-context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Word-Word matrix</a:t>
                </a:r>
                <a:br>
                  <a:rPr lang="en-US" dirty="0"/>
                </a:br>
                <a:r>
                  <a:rPr lang="en-US" dirty="0"/>
                  <a:t>Sample 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280" y="2271631"/>
            <a:ext cx="12373929" cy="1370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Word-context matrix for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7313" y="3022600"/>
          <a:ext cx="1065053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34300" imgH="4648200" progId="Excel.Sheet.12">
                  <p:embed/>
                </p:oleObj>
              </mc:Choice>
              <mc:Fallback>
                <p:oleObj name="Worksheet" r:id="rId2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313" y="3022600"/>
                        <a:ext cx="1065053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Very sparse! (~ 50,000 x 50,000)</a:t>
            </a:r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779"/>
          </a:xfrm>
        </p:spPr>
        <p:txBody>
          <a:bodyPr/>
          <a:lstStyle/>
          <a:p>
            <a:r>
              <a:rPr lang="en-US" dirty="0"/>
              <a:t>Word-word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4680672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We showed only 4x6, but the real matrix is 50,000 x 50,000</a:t>
                </a:r>
              </a:p>
              <a:p>
                <a:pPr lvl="1"/>
                <a:r>
                  <a:rPr lang="en-US" sz="2800" dirty="0"/>
                  <a:t>So it’s very </a:t>
                </a:r>
                <a:r>
                  <a:rPr lang="en-US" sz="2800" b="1" dirty="0"/>
                  <a:t>sparse </a:t>
                </a:r>
                <a:r>
                  <a:rPr lang="en-US" sz="2800" dirty="0"/>
                  <a:t>-- </a:t>
                </a:r>
                <a:r>
                  <a:rPr lang="en-US" sz="2400" dirty="0"/>
                  <a:t>Most values (~98%) are 0.</a:t>
                </a:r>
                <a:endParaRPr lang="en-US" sz="2800" dirty="0"/>
              </a:p>
              <a:p>
                <a:r>
                  <a:rPr lang="en-US" sz="3200" dirty="0"/>
                  <a:t>The size of windows depends on your goals</a:t>
                </a:r>
              </a:p>
              <a:p>
                <a:pPr lvl="1"/>
                <a:r>
                  <a:rPr lang="en-US" sz="2800" dirty="0"/>
                  <a:t>The shorter the windows , the more </a:t>
                </a:r>
                <a:r>
                  <a:rPr lang="en-US" sz="2800" b="1" i="1" dirty="0"/>
                  <a:t>syntactic</a:t>
                </a:r>
                <a:r>
                  <a:rPr lang="en-US" sz="2800" dirty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1-3 very syntactic</a:t>
                </a:r>
              </a:p>
              <a:p>
                <a:pPr lvl="1"/>
                <a:r>
                  <a:rPr lang="en-US" sz="2800" dirty="0"/>
                  <a:t>The longer the windows, the more </a:t>
                </a:r>
                <a:r>
                  <a:rPr lang="en-US" sz="2800" b="1" i="1" dirty="0"/>
                  <a:t>semantic</a:t>
                </a:r>
                <a:r>
                  <a:rPr lang="en-US" sz="2800" dirty="0"/>
                  <a:t> the representation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4-10 more semantic</a:t>
                </a:r>
              </a:p>
              <a:p>
                <a:pPr lvl="1"/>
                <a:r>
                  <a:rPr lang="en-US" sz="2800" dirty="0"/>
                  <a:t>Even longer, you will get </a:t>
                </a:r>
                <a:r>
                  <a:rPr lang="en-US" sz="2800" b="1" dirty="0"/>
                  <a:t>topical</a:t>
                </a:r>
                <a:r>
                  <a:rPr lang="en-US" sz="2800" dirty="0"/>
                  <a:t> representations</a:t>
                </a:r>
                <a:endParaRPr lang="en-US" sz="2400" dirty="0"/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10+ more topical</a:t>
                </a:r>
              </a:p>
              <a:p>
                <a:pPr marL="1066773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4680672"/>
              </a:xfrm>
              <a:blipFill>
                <a:blip r:embed="rId2"/>
                <a:stretch>
                  <a:fillRect l="-132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 (why)?</a:t>
            </a:r>
          </a:p>
          <a:p>
            <a:pPr lvl="1"/>
            <a:r>
              <a:rPr lang="en-US" sz="2800" dirty="0"/>
              <a:t>It’s very skewed</a:t>
            </a:r>
          </a:p>
          <a:p>
            <a:pPr lvl="2"/>
            <a:r>
              <a:rPr lang="en-US" sz="2400" dirty="0"/>
              <a:t>“the” and “of” are very frequent, but maybe not the most discriminative</a:t>
            </a:r>
            <a:endParaRPr lang="en-US" dirty="0"/>
          </a:p>
          <a:p>
            <a:r>
              <a:rPr lang="en-US" dirty="0"/>
              <a:t>We’d rather have a measure that asks whether a context word is </a:t>
            </a:r>
            <a:r>
              <a:rPr lang="en-US" b="1" dirty="0"/>
              <a:t>particularly informative </a:t>
            </a:r>
            <a:r>
              <a:rPr lang="en-US" dirty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Pointwise mutual information</a:t>
                </a:r>
                <a:r>
                  <a:rPr lang="en-US" dirty="0"/>
                  <a:t>: </a:t>
                </a:r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542640"/>
            <a:ext cx="10972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732" y="772850"/>
            <a:ext cx="10871200" cy="990600"/>
          </a:xfrm>
        </p:spPr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911965"/>
                <a:ext cx="10871200" cy="4572000"/>
              </a:xfrm>
            </p:spPr>
            <p:txBody>
              <a:bodyPr>
                <a:normAutofit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What’s the range of PMI?  </a:t>
                </a:r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  <a:endParaRPr lang="en-US" sz="2667" dirty="0"/>
              </a:p>
              <a:p>
                <a:pPr marL="914377" lvl="2" indent="-457189"/>
                <a:r>
                  <a:rPr lang="en-US" sz="2800" dirty="0"/>
                  <a:t>It’s not clear people are good at “unrelatedness”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911965"/>
                <a:ext cx="10871200" cy="4572000"/>
              </a:xfrm>
              <a:blipFill>
                <a:blip r:embed="rId3"/>
                <a:stretch>
                  <a:fillRect l="-1402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5C6AF-F2FE-4543-971D-471F98FA4FF4}"/>
                  </a:ext>
                </a:extLst>
              </p:cNvPr>
              <p:cNvSpPr txBox="1"/>
              <p:nvPr/>
            </p:nvSpPr>
            <p:spPr>
              <a:xfrm>
                <a:off x="5642272" y="1842690"/>
                <a:ext cx="30860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−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  </m:t>
                      </m:r>
                      <m:r>
                        <m:rPr>
                          <m:nor/>
                        </m:rPr>
                        <a:rPr lang="en-US" sz="3200"/>
                        <m:t>to</m:t>
                      </m:r>
                      <m:r>
                        <a:rPr lang="en-US" sz="3200" i="1">
                          <a:latin typeface="Cambria Math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B5C6AF-F2FE-4543-971D-471F98FA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272" y="1842690"/>
                <a:ext cx="3086086" cy="584775"/>
              </a:xfrm>
              <a:prstGeom prst="rect">
                <a:avLst/>
              </a:prstGeom>
              <a:blipFill>
                <a:blip r:embed="rId4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8500" imgH="1917700" progId="Excel.Sheet.12">
                  <p:embed/>
                </p:oleObj>
              </mc:Choice>
              <mc:Fallback>
                <p:oleObj name="Worksheet" r:id="rId2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921500" imgH="2552700" progId="Excel.Sheet.12">
                  <p:embed/>
                </p:oleObj>
              </mc:Choice>
              <mc:Fallback>
                <p:oleObj name="Worksheet" r:id="rId4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FDE0D0E-88AB-3641-A214-972775169CE5}"/>
              </a:ext>
            </a:extLst>
          </p:cNvPr>
          <p:cNvSpPr txBox="1">
            <a:spLocks/>
          </p:cNvSpPr>
          <p:nvPr/>
        </p:nvSpPr>
        <p:spPr>
          <a:xfrm>
            <a:off x="5525285" y="3273856"/>
            <a:ext cx="3471205" cy="81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pmi</a:t>
            </a:r>
            <a:r>
              <a:rPr lang="en-US" sz="2400" dirty="0"/>
              <a:t>(</a:t>
            </a:r>
            <a:r>
              <a:rPr lang="en-US" sz="2400" dirty="0" err="1"/>
              <a:t>information,data</a:t>
            </a:r>
            <a:r>
              <a:rPr lang="en-US" sz="2400" dirty="0"/>
              <a:t>) =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63968B00-1520-B045-A3AF-7CF97828CD41}"/>
              </a:ext>
            </a:extLst>
          </p:cNvPr>
          <p:cNvSpPr txBox="1">
            <a:spLocks/>
          </p:cNvSpPr>
          <p:nvPr/>
        </p:nvSpPr>
        <p:spPr bwMode="auto">
          <a:xfrm>
            <a:off x="8724780" y="3234560"/>
            <a:ext cx="1676722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(.32 /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50751876-C22E-D140-976F-DAA0267D7FDD}"/>
              </a:ext>
            </a:extLst>
          </p:cNvPr>
          <p:cNvSpPr txBox="1">
            <a:spLocks/>
          </p:cNvSpPr>
          <p:nvPr/>
        </p:nvSpPr>
        <p:spPr bwMode="auto">
          <a:xfrm>
            <a:off x="10006083" y="323456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6048B845-B4AF-F442-8266-0B7D47B19FEE}"/>
              </a:ext>
            </a:extLst>
          </p:cNvPr>
          <p:cNvSpPr txBox="1">
            <a:spLocks/>
          </p:cNvSpPr>
          <p:nvPr/>
        </p:nvSpPr>
        <p:spPr bwMode="auto">
          <a:xfrm>
            <a:off x="11252895" y="3223056"/>
            <a:ext cx="101600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E8CD0-8554-9E43-841B-F41E9C7B10D7}"/>
              </a:ext>
            </a:extLst>
          </p:cNvPr>
          <p:cNvSpPr/>
          <p:nvPr/>
        </p:nvSpPr>
        <p:spPr>
          <a:xfrm>
            <a:off x="8996490" y="3860334"/>
            <a:ext cx="1405012" cy="249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F2411-763B-8343-BDFB-90058480C772}"/>
              </a:ext>
            </a:extLst>
          </p:cNvPr>
          <p:cNvSpPr/>
          <p:nvPr/>
        </p:nvSpPr>
        <p:spPr>
          <a:xfrm rot="5400000">
            <a:off x="5067804" y="2913944"/>
            <a:ext cx="651379" cy="720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0" grpId="0" build="p"/>
      <p:bldP spid="21" grpId="0"/>
      <p:bldP spid="22" grpId="0"/>
      <p:bldP spid="23" grpId="0"/>
      <p:bldP spid="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44768"/>
            <a:ext cx="10871200" cy="1361831"/>
          </a:xfrm>
        </p:spPr>
        <p:txBody>
          <a:bodyPr>
            <a:normAutofit/>
          </a:bodyPr>
          <a:lstStyle/>
          <a:p>
            <a:r>
              <a:rPr lang="en-US" dirty="0"/>
              <a:t>Theoretical foundation of distributional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Intuitions</a:t>
            </a:r>
            <a:r>
              <a:rPr lang="en-US" dirty="0"/>
              <a:t>:  </a:t>
            </a:r>
            <a:r>
              <a:rPr lang="en-US" dirty="0" err="1"/>
              <a:t>Zellig</a:t>
            </a:r>
            <a:r>
              <a:rPr lang="en-US" dirty="0"/>
              <a:t> Harris (1954):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similarity: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dot product by the length of the two vectors!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turns out to be the cosine of the angle between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06400" y="593127"/>
            <a:ext cx="11379200" cy="990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5427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B4F683-94C6-F4A8-3729-EBF4ED2385BF}"/>
              </a:ext>
            </a:extLst>
          </p:cNvPr>
          <p:cNvGrpSpPr/>
          <p:nvPr/>
        </p:nvGrpSpPr>
        <p:grpSpPr>
          <a:xfrm>
            <a:off x="406400" y="4485721"/>
            <a:ext cx="11480800" cy="1774781"/>
            <a:chOff x="406400" y="4485721"/>
            <a:chExt cx="11480800" cy="1774781"/>
          </a:xfrm>
        </p:grpSpPr>
        <p:sp>
          <p:nvSpPr>
            <p:cNvPr id="54278" name="TextBox 10"/>
            <p:cNvSpPr txBox="1">
              <a:spLocks noChangeArrowheads="1"/>
            </p:cNvSpPr>
            <p:nvPr/>
          </p:nvSpPr>
          <p:spPr bwMode="auto">
            <a:xfrm>
              <a:off x="406400" y="4485721"/>
              <a:ext cx="11480800" cy="1774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v</a:t>
              </a:r>
              <a:r>
                <a:rPr lang="en-US" sz="2400" i="1" baseline="-25000" dirty="0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is the PPMI value (or raw count) for word 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v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in context </a:t>
              </a:r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</a:t>
              </a:r>
            </a:p>
            <a:p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w</a:t>
              </a:r>
              <a:r>
                <a:rPr lang="en-US" sz="2400" i="1" baseline="-25000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is the PPMI value (or raw count) for word 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w</a:t>
              </a:r>
              <a:r>
                <a:rPr lang="en-US" sz="2400" dirty="0">
                  <a:solidFill>
                    <a:srgbClr val="0000FF"/>
                  </a:solidFill>
                  <a:latin typeface="Calibri (Body)"/>
                  <a:cs typeface="Calibri (Body)"/>
                </a:rPr>
                <a:t> in context </a:t>
              </a:r>
              <a:r>
                <a:rPr lang="en-US" sz="2400" i="1" dirty="0" err="1">
                  <a:solidFill>
                    <a:srgbClr val="0000FF"/>
                  </a:solidFill>
                  <a:latin typeface="Calibri (Body)"/>
                  <a:cs typeface="Calibri (Body)"/>
                </a:rPr>
                <a:t>i</a:t>
              </a:r>
              <a:r>
                <a:rPr lang="en-US" sz="2400" i="1" dirty="0">
                  <a:solidFill>
                    <a:srgbClr val="0000FF"/>
                  </a:solidFill>
                  <a:latin typeface="Calibri (Body)"/>
                  <a:cs typeface="Calibri (Body)"/>
                </a:rPr>
                <a:t>.</a:t>
              </a:r>
              <a:endParaRPr lang="en-US" sz="2400" dirty="0">
                <a:solidFill>
                  <a:srgbClr val="0000FF"/>
                </a:solidFill>
                <a:latin typeface="Calibri (Body)"/>
                <a:cs typeface="Calibri (Body)"/>
              </a:endParaRPr>
            </a:p>
            <a:p>
              <a:endParaRPr lang="en-US" sz="2400" dirty="0">
                <a:solidFill>
                  <a:srgbClr val="0000FF"/>
                </a:solidFill>
                <a:latin typeface="Calibri (Body)"/>
                <a:cs typeface="Calibri (Body)"/>
              </a:endParaRPr>
            </a:p>
            <a:p>
              <a:r>
                <a:rPr lang="en-US" sz="3733" dirty="0">
                  <a:latin typeface="Calibri (Body)"/>
                  <a:cs typeface="Calibri (Body)"/>
                </a:rPr>
                <a:t>Cos(</a:t>
              </a:r>
              <a:r>
                <a:rPr lang="en-US" sz="3733" i="1" dirty="0" err="1">
                  <a:latin typeface="Calibri (Body)"/>
                  <a:cs typeface="Calibri (Body)"/>
                </a:rPr>
                <a:t>v,w</a:t>
              </a:r>
              <a:r>
                <a:rPr lang="en-US" sz="3733" dirty="0">
                  <a:latin typeface="Calibri (Body)"/>
                  <a:cs typeface="Calibri (Body)"/>
                </a:rPr>
                <a:t>) is the cosine similarity of </a:t>
              </a:r>
              <a:r>
                <a:rPr lang="en-US" sz="3733" i="1" dirty="0">
                  <a:latin typeface="Calibri (Body)"/>
                  <a:cs typeface="Calibri (Body)"/>
                </a:rPr>
                <a:t>v</a:t>
              </a:r>
              <a:r>
                <a:rPr lang="en-US" sz="3733" dirty="0">
                  <a:latin typeface="Calibri (Body)"/>
                  <a:cs typeface="Calibri (Body)"/>
                </a:rPr>
                <a:t> and </a:t>
              </a:r>
              <a:r>
                <a:rPr lang="en-US" sz="3733" i="1" dirty="0">
                  <a:latin typeface="Calibri (Body)"/>
                  <a:cs typeface="Calibri (Body)"/>
                </a:rPr>
                <a:t>w</a:t>
              </a:r>
              <a:endParaRPr lang="en-US" sz="2400" dirty="0">
                <a:latin typeface="Calibri (Body)"/>
                <a:cs typeface="Calibri (Body)"/>
              </a:endParaRPr>
            </a:p>
          </p:txBody>
        </p:sp>
        <p:cxnSp>
          <p:nvCxnSpPr>
            <p:cNvPr id="54280" name="Straight Arrow Connector 12"/>
            <p:cNvCxnSpPr>
              <a:cxnSpLocks noChangeShapeType="1"/>
            </p:cNvCxnSpPr>
            <p:nvPr/>
          </p:nvCxnSpPr>
          <p:spPr bwMode="auto">
            <a:xfrm>
              <a:off x="7037431" y="5763156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1" name="Straight Arrow Connector 13"/>
            <p:cNvCxnSpPr>
              <a:cxnSpLocks noChangeShapeType="1"/>
            </p:cNvCxnSpPr>
            <p:nvPr/>
          </p:nvCxnSpPr>
          <p:spPr bwMode="auto">
            <a:xfrm>
              <a:off x="8298337" y="5744019"/>
              <a:ext cx="304800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3" name="Straight Arrow Connector 15"/>
            <p:cNvCxnSpPr>
              <a:cxnSpLocks noChangeShapeType="1"/>
            </p:cNvCxnSpPr>
            <p:nvPr/>
          </p:nvCxnSpPr>
          <p:spPr bwMode="auto">
            <a:xfrm>
              <a:off x="1798820" y="5742431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54284" name="Straight Arrow Connector 16"/>
            <p:cNvCxnSpPr>
              <a:cxnSpLocks noChangeShapeType="1"/>
            </p:cNvCxnSpPr>
            <p:nvPr/>
          </p:nvCxnSpPr>
          <p:spPr bwMode="auto">
            <a:xfrm>
              <a:off x="1361894" y="5744019"/>
              <a:ext cx="304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/>
              <a:t>Visualizing vectors and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large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27" y="365125"/>
            <a:ext cx="10847173" cy="1325563"/>
          </a:xfrm>
        </p:spPr>
        <p:txBody>
          <a:bodyPr/>
          <a:lstStyle/>
          <a:p>
            <a:r>
              <a:rPr lang="en-US" dirty="0"/>
              <a:t>Low-dimensional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 with W-D and W-W matrixes:</a:t>
            </a:r>
          </a:p>
          <a:p>
            <a:pPr lvl="1"/>
            <a:r>
              <a:rPr lang="en-US" sz="2800" dirty="0"/>
              <a:t>Number of basis concepts is large (high-dimensional)</a:t>
            </a:r>
          </a:p>
          <a:p>
            <a:pPr lvl="1"/>
            <a:r>
              <a:rPr lang="en-US" sz="2800" dirty="0"/>
              <a:t>Basis is not </a:t>
            </a:r>
            <a:r>
              <a:rPr lang="en-US" sz="2800" dirty="0">
                <a:solidFill>
                  <a:srgbClr val="3C58AD"/>
                </a:solidFill>
              </a:rPr>
              <a:t>orthogonal </a:t>
            </a:r>
            <a:br>
              <a:rPr lang="en-US" sz="2800" dirty="0">
                <a:solidFill>
                  <a:srgbClr val="3C58AD"/>
                </a:solidFill>
              </a:rPr>
            </a:br>
            <a:r>
              <a:rPr lang="en-US" sz="2800" dirty="0"/>
              <a:t>(i.e., not </a:t>
            </a:r>
            <a:r>
              <a:rPr lang="en-US" sz="2800" dirty="0">
                <a:solidFill>
                  <a:srgbClr val="3C58AD"/>
                </a:solidFill>
              </a:rPr>
              <a:t>linearly independent</a:t>
            </a:r>
            <a:r>
              <a:rPr lang="en-US" sz="2800" dirty="0"/>
              <a:t>)</a:t>
            </a:r>
          </a:p>
          <a:p>
            <a:pPr lvl="1"/>
            <a:r>
              <a:rPr lang="en-US" altLang="zh-TW" sz="2800" dirty="0"/>
              <a:t>Some</a:t>
            </a:r>
            <a:r>
              <a:rPr lang="zh-TW" altLang="en-US" sz="2800" dirty="0"/>
              <a:t> </a:t>
            </a:r>
            <a:r>
              <a:rPr lang="en-US" altLang="zh-TW" sz="2800" dirty="0"/>
              <a:t>function</a:t>
            </a:r>
            <a:r>
              <a:rPr lang="zh-TW" altLang="en-US" sz="2800" dirty="0"/>
              <a:t> </a:t>
            </a:r>
            <a:r>
              <a:rPr lang="en-US" altLang="zh-TW" sz="2800" dirty="0"/>
              <a:t>words</a:t>
            </a:r>
            <a:r>
              <a:rPr lang="zh-TW" altLang="en-US" sz="2800" dirty="0"/>
              <a:t> </a:t>
            </a:r>
            <a:r>
              <a:rPr lang="en-US" altLang="zh-TW" sz="2800" dirty="0"/>
              <a:t>are</a:t>
            </a:r>
            <a:r>
              <a:rPr lang="zh-TW" altLang="en-US" sz="2800" dirty="0"/>
              <a:t> </a:t>
            </a:r>
            <a:r>
              <a:rPr lang="en-US" altLang="zh-TW" sz="2800" dirty="0"/>
              <a:t>too</a:t>
            </a:r>
            <a:r>
              <a:rPr lang="zh-TW" altLang="en-US" sz="2800" dirty="0"/>
              <a:t> </a:t>
            </a:r>
            <a:r>
              <a:rPr lang="en-US" altLang="zh-TW" sz="2800" dirty="0"/>
              <a:t>frequent</a:t>
            </a:r>
            <a:r>
              <a:rPr lang="zh-TW" altLang="en-US" sz="2800" dirty="0"/>
              <a:t> </a:t>
            </a:r>
            <a:r>
              <a:rPr lang="en-US" altLang="zh-TW" sz="2800" dirty="0"/>
              <a:t>(e.g.,</a:t>
            </a:r>
            <a:r>
              <a:rPr lang="zh-TW" altLang="en-US" sz="2800" dirty="0"/>
              <a:t> </a:t>
            </a:r>
            <a:r>
              <a:rPr lang="en-US" altLang="zh-TW" sz="2800" dirty="0"/>
              <a:t>the)</a:t>
            </a:r>
            <a:r>
              <a:rPr lang="zh-TW" altLang="en-US" sz="2800" dirty="0"/>
              <a:t> </a:t>
            </a:r>
            <a:endParaRPr lang="en-US" sz="2800" dirty="0"/>
          </a:p>
          <a:p>
            <a:pPr lvl="2"/>
            <a:r>
              <a:rPr lang="en-US" altLang="zh-TW" sz="2800" dirty="0"/>
              <a:t>Syntax</a:t>
            </a:r>
            <a:r>
              <a:rPr lang="zh-TW" altLang="en-US" sz="2800" dirty="0"/>
              <a:t> </a:t>
            </a:r>
            <a:r>
              <a:rPr lang="en-US" altLang="zh-TW" sz="2800" dirty="0"/>
              <a:t>has</a:t>
            </a:r>
            <a:r>
              <a:rPr lang="zh-TW" altLang="en-US" sz="2800" dirty="0"/>
              <a:t> </a:t>
            </a:r>
            <a:r>
              <a:rPr lang="en-US" altLang="zh-TW" sz="2800" dirty="0"/>
              <a:t>too</a:t>
            </a:r>
            <a:r>
              <a:rPr lang="zh-TW" altLang="en-US" sz="2800" dirty="0"/>
              <a:t> </a:t>
            </a:r>
            <a:r>
              <a:rPr lang="en-US" altLang="zh-TW" sz="2800" dirty="0"/>
              <a:t>much</a:t>
            </a:r>
            <a:r>
              <a:rPr lang="zh-TW" altLang="en-US" sz="2800" dirty="0"/>
              <a:t> </a:t>
            </a:r>
            <a:r>
              <a:rPr lang="en-US" altLang="zh-TW" sz="2800" dirty="0"/>
              <a:t>impact</a:t>
            </a:r>
            <a:endParaRPr lang="en-US" sz="2400" dirty="0"/>
          </a:p>
          <a:p>
            <a:pPr lvl="1"/>
            <a:endParaRPr lang="en-US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1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CA2-AC72-4F4F-AF40-7CF4BC12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86"/>
            <a:ext cx="10515600" cy="1325563"/>
          </a:xfrm>
        </p:spPr>
        <p:txBody>
          <a:bodyPr/>
          <a:lstStyle/>
          <a:p>
            <a:r>
              <a:rPr lang="en-US" dirty="0"/>
              <a:t>Latent Semantic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449C60-DA13-8147-984E-6B5A3F45B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05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Factorization: Apply SVD (Singular Value Decomposition) to the matrix to find latent components</a:t>
                </a:r>
              </a:p>
              <a:p>
                <a:pPr lvl="1"/>
                <a:r>
                  <a:rPr lang="en-US" dirty="0"/>
                  <a:t>Uncovers relationships not explicit in the corpora</a:t>
                </a:r>
              </a:p>
              <a:p>
                <a:pPr lvl="1"/>
                <a:r>
                  <a:rPr lang="en-US" dirty="0"/>
                  <a:t>Term vectors projected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C58AD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latent space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449C60-DA13-8147-984E-6B5A3F45B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059"/>
                <a:ext cx="10515600" cy="4351338"/>
              </a:xfrm>
              <a:blipFill>
                <a:blip r:embed="rId2"/>
                <a:stretch>
                  <a:fillRect l="-1086" t="-232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B45EDA3-F7C4-6E4B-A41B-F876EA640EFC}"/>
              </a:ext>
            </a:extLst>
          </p:cNvPr>
          <p:cNvGrpSpPr/>
          <p:nvPr/>
        </p:nvGrpSpPr>
        <p:grpSpPr>
          <a:xfrm>
            <a:off x="1532812" y="3100028"/>
            <a:ext cx="8305800" cy="2688131"/>
            <a:chOff x="2708478" y="3981776"/>
            <a:chExt cx="8305800" cy="2688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57D35C-1A94-8D45-AE50-4E015696313F}"/>
                    </a:ext>
                  </a:extLst>
                </p:cNvPr>
                <p:cNvSpPr/>
                <p:nvPr/>
              </p:nvSpPr>
              <p:spPr bwMode="auto">
                <a:xfrm>
                  <a:off x="2708478" y="4455641"/>
                  <a:ext cx="2057400" cy="17526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𝑪</m:t>
                        </m:r>
                      </m:oMath>
                    </m:oMathPara>
                  </a14:m>
                  <a:endParaRPr lang="en-US" sz="40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957D35C-1A94-8D45-AE50-4E01569631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08478" y="4455641"/>
                  <a:ext cx="2057400" cy="17526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DD3A6CF-5A6C-F049-A353-EA2C25874D8A}"/>
                    </a:ext>
                  </a:extLst>
                </p:cNvPr>
                <p:cNvSpPr/>
                <p:nvPr/>
              </p:nvSpPr>
              <p:spPr bwMode="auto">
                <a:xfrm>
                  <a:off x="5680278" y="4455641"/>
                  <a:ext cx="1066800" cy="17526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𝐔</m:t>
                        </m:r>
                      </m:oMath>
                    </m:oMathPara>
                  </a14:m>
                  <a:endParaRPr lang="en-US" sz="29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DD3A6CF-5A6C-F049-A353-EA2C25874D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80278" y="4455641"/>
                  <a:ext cx="1066800" cy="17526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DDF468-9026-1E40-A062-953184529BBB}"/>
                </a:ext>
              </a:extLst>
            </p:cNvPr>
            <p:cNvSpPr/>
            <p:nvPr/>
          </p:nvSpPr>
          <p:spPr bwMode="auto">
            <a:xfrm>
              <a:off x="7280478" y="4455641"/>
              <a:ext cx="1066800" cy="10698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b="1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1C58F8-0678-F24F-814F-5630CF5811A0}"/>
                    </a:ext>
                  </a:extLst>
                </p:cNvPr>
                <p:cNvSpPr/>
                <p:nvPr/>
              </p:nvSpPr>
              <p:spPr bwMode="auto">
                <a:xfrm>
                  <a:off x="8880678" y="4455641"/>
                  <a:ext cx="2057400" cy="106984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109728" tIns="54864" rIns="109728" bIns="5486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096963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𝐕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1C58F8-0678-F24F-814F-5630CF5811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0678" y="4455641"/>
                  <a:ext cx="2057400" cy="10698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5D6A81-D79C-7244-AF11-5738493A4811}"/>
                    </a:ext>
                  </a:extLst>
                </p:cNvPr>
                <p:cNvSpPr txBox="1"/>
                <p:nvPr/>
              </p:nvSpPr>
              <p:spPr>
                <a:xfrm>
                  <a:off x="4765878" y="4912842"/>
                  <a:ext cx="9144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>
                            <a:solidFill>
                              <a:srgbClr val="3C58AD"/>
                            </a:solidFill>
                            <a:latin typeface="Cambria Math"/>
                            <a:ea typeface="Cambria Math"/>
                          </a:rPr>
                          <m:t>≈</m:t>
                        </m:r>
                      </m:oMath>
                    </m:oMathPara>
                  </a14:m>
                  <a:endParaRPr lang="en-US" sz="3600" dirty="0" err="1">
                    <a:solidFill>
                      <a:srgbClr val="3C58AD"/>
                    </a:solidFill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5D6A81-D79C-7244-AF11-5738493A4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878" y="4912842"/>
                  <a:ext cx="914400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71D13C-C8B5-7E4E-95AD-4042429DFE8C}"/>
                    </a:ext>
                  </a:extLst>
                </p:cNvPr>
                <p:cNvSpPr txBox="1"/>
                <p:nvPr/>
              </p:nvSpPr>
              <p:spPr>
                <a:xfrm>
                  <a:off x="3927678" y="62082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71D13C-C8B5-7E4E-95AD-4042429DF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678" y="6208242"/>
                  <a:ext cx="91440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B2C2D9-93B2-744A-89D1-D82CCC8BF8B7}"/>
                    </a:ext>
                  </a:extLst>
                </p:cNvPr>
                <p:cNvSpPr txBox="1"/>
                <p:nvPr/>
              </p:nvSpPr>
              <p:spPr>
                <a:xfrm>
                  <a:off x="5908878" y="62082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B2C2D9-93B2-744A-89D1-D82CCC8BF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878" y="6208242"/>
                  <a:ext cx="914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3386D8-B86A-324E-BD70-A10E1D46474C}"/>
                    </a:ext>
                  </a:extLst>
                </p:cNvPr>
                <p:cNvSpPr txBox="1"/>
                <p:nvPr/>
              </p:nvSpPr>
              <p:spPr>
                <a:xfrm>
                  <a:off x="7509078" y="55224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3386D8-B86A-324E-BD70-A10E1D464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78" y="5522442"/>
                  <a:ext cx="91440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F1890-10A7-9145-822F-99FD2AA875A9}"/>
                    </a:ext>
                  </a:extLst>
                </p:cNvPr>
                <p:cNvSpPr txBox="1"/>
                <p:nvPr/>
              </p:nvSpPr>
              <p:spPr>
                <a:xfrm>
                  <a:off x="10099878" y="5522442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×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 err="1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F1890-10A7-9145-822F-99FD2AA87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878" y="5522442"/>
                  <a:ext cx="91440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6C109D-66DF-6C43-B017-DA02FDA4582F}"/>
                </a:ext>
              </a:extLst>
            </p:cNvPr>
            <p:cNvCxnSpPr/>
            <p:nvPr/>
          </p:nvCxnSpPr>
          <p:spPr bwMode="auto">
            <a:xfrm>
              <a:off x="7280478" y="4455641"/>
              <a:ext cx="1066800" cy="1069848"/>
            </a:xfrm>
            <a:prstGeom prst="line">
              <a:avLst/>
            </a:prstGeom>
            <a:gradFill rotWithShape="0">
              <a:gsLst>
                <a:gs pos="0">
                  <a:schemeClr val="folHlink">
                    <a:gamma/>
                    <a:tint val="72941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72941"/>
                    <a:invGamma/>
                  </a:schemeClr>
                </a:gs>
              </a:gsLst>
              <a:lin ang="2700000" scaled="1"/>
            </a:gradFill>
            <a:ln w="508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0EB2A8C-4335-DC4A-B760-24DA8E2000C7}"/>
                    </a:ext>
                  </a:extLst>
                </p:cNvPr>
                <p:cNvSpPr txBox="1"/>
                <p:nvPr/>
              </p:nvSpPr>
              <p:spPr>
                <a:xfrm>
                  <a:off x="7813879" y="4467345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dirty="0"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en-US" sz="2800" b="1" dirty="0">
                    <a:latin typeface="Segoe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0EB2A8C-4335-DC4A-B760-24DA8E200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879" y="4467345"/>
                  <a:ext cx="49244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614E0-7206-4444-8130-5FCB7F47E6F8}"/>
                </a:ext>
              </a:extLst>
            </p:cNvPr>
            <p:cNvGrpSpPr/>
            <p:nvPr/>
          </p:nvGrpSpPr>
          <p:grpSpPr>
            <a:xfrm>
              <a:off x="4156277" y="4455642"/>
              <a:ext cx="381001" cy="1752601"/>
              <a:chOff x="1981198" y="2514600"/>
              <a:chExt cx="381001" cy="175260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7DBD4A-B31D-8044-8BD3-DD29E88B4C4A}"/>
                  </a:ext>
                </a:extLst>
              </p:cNvPr>
              <p:cNvSpPr/>
              <p:nvPr/>
            </p:nvSpPr>
            <p:spPr bwMode="auto">
              <a:xfrm rot="5400000">
                <a:off x="1142999" y="3352799"/>
                <a:ext cx="1752600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463B1E7-FBDD-3145-B631-14DCBCCADFE4}"/>
                  </a:ext>
                </a:extLst>
              </p:cNvPr>
              <p:cNvSpPr/>
              <p:nvPr/>
            </p:nvSpPr>
            <p:spPr bwMode="auto">
              <a:xfrm rot="5400000">
                <a:off x="1447799" y="3352800"/>
                <a:ext cx="1752600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C06C61-BB65-2442-91EB-AF65F573AD90}"/>
                </a:ext>
              </a:extLst>
            </p:cNvPr>
            <p:cNvGrpSpPr/>
            <p:nvPr/>
          </p:nvGrpSpPr>
          <p:grpSpPr>
            <a:xfrm>
              <a:off x="10404676" y="4455641"/>
              <a:ext cx="381002" cy="1069850"/>
              <a:chOff x="8229598" y="2514600"/>
              <a:chExt cx="381002" cy="106985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512FBF-260F-BD4F-BEFA-92465C9EBC19}"/>
                  </a:ext>
                </a:extLst>
              </p:cNvPr>
              <p:cNvSpPr/>
              <p:nvPr/>
            </p:nvSpPr>
            <p:spPr bwMode="auto">
              <a:xfrm rot="5400000">
                <a:off x="7732774" y="3011425"/>
                <a:ext cx="1069849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4C46411-83C6-8145-AFC8-585706DB3E47}"/>
                  </a:ext>
                </a:extLst>
              </p:cNvPr>
              <p:cNvSpPr/>
              <p:nvPr/>
            </p:nvSpPr>
            <p:spPr bwMode="auto">
              <a:xfrm rot="5400000">
                <a:off x="8037575" y="3011424"/>
                <a:ext cx="1069849" cy="7620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900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BB9453-2D8B-3241-A057-36F3E44A72D2}"/>
                </a:ext>
              </a:extLst>
            </p:cNvPr>
            <p:cNvCxnSpPr/>
            <p:nvPr/>
          </p:nvCxnSpPr>
          <p:spPr>
            <a:xfrm>
              <a:off x="2708478" y="4303241"/>
              <a:ext cx="20574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rved Down Arrow 24">
              <a:extLst>
                <a:ext uri="{FF2B5EF4-FFF2-40B4-BE49-F238E27FC236}">
                  <a16:creationId xmlns:a16="http://schemas.microsoft.com/office/drawing/2014/main" id="{E8541FCC-F316-6F46-B915-2CCC8BFD7CF6}"/>
                </a:ext>
              </a:extLst>
            </p:cNvPr>
            <p:cNvSpPr/>
            <p:nvPr/>
          </p:nvSpPr>
          <p:spPr bwMode="auto">
            <a:xfrm>
              <a:off x="7425589" y="3981776"/>
              <a:ext cx="2979087" cy="369332"/>
            </a:xfrm>
            <a:prstGeom prst="curved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2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Prediction-based model for low-dimensional word representations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/>
              <a:t>Neural Network Basics</a:t>
            </a:r>
          </a:p>
          <a:p>
            <a:pPr lvl="1"/>
            <a:r>
              <a:rPr lang="en-US" dirty="0"/>
              <a:t>Continuous Bag of Words (CBOW) and </a:t>
            </a:r>
            <a:r>
              <a:rPr lang="en-US" dirty="0" err="1"/>
              <a:t>SkipGram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26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LSA: a compact/low-dimensional representation of co-occurrence matrix</a:t>
            </a:r>
          </a:p>
          <a:p>
            <a:r>
              <a:rPr lang="en-US" dirty="0"/>
              <a:t>Prediction-based models: Another way to get dense vectors</a:t>
            </a:r>
          </a:p>
          <a:p>
            <a:pPr lvl="1"/>
            <a:r>
              <a:rPr lang="en-US" dirty="0"/>
              <a:t>Similar to using co-occurrence counts </a:t>
            </a:r>
            <a:r>
              <a:rPr lang="en-US" sz="1600" dirty="0" err="1">
                <a:solidFill>
                  <a:srgbClr val="3C58AD"/>
                </a:solidFill>
              </a:rPr>
              <a:t>Levy&amp;Goldberg</a:t>
            </a:r>
            <a:r>
              <a:rPr lang="en-US" sz="1600" dirty="0">
                <a:solidFill>
                  <a:srgbClr val="3C58AD"/>
                </a:solidFill>
              </a:rPr>
              <a:t> (2014), Pennington et al. (2014)</a:t>
            </a:r>
          </a:p>
          <a:p>
            <a:r>
              <a:rPr lang="en-US" sz="2600" dirty="0"/>
              <a:t>Easy to incorporate new words or sentences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D6E48-3153-F44F-ACBB-63D85AD78DC2}"/>
              </a:ext>
            </a:extLst>
          </p:cNvPr>
          <p:cNvSpPr/>
          <p:nvPr/>
        </p:nvSpPr>
        <p:spPr>
          <a:xfrm>
            <a:off x="4856619" y="4110323"/>
            <a:ext cx="4156363" cy="815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Why is this a problem for LSA?</a:t>
            </a:r>
          </a:p>
        </p:txBody>
      </p:sp>
    </p:spTree>
    <p:extLst>
      <p:ext uri="{BB962C8B-B14F-4D97-AF65-F5344CB8AC3E}">
        <p14:creationId xmlns:p14="http://schemas.microsoft.com/office/powerpoint/2010/main" val="12739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508000"/>
            <a:ext cx="11379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Train a neural network to predict neighboring words</a:t>
            </a:r>
          </a:p>
          <a:p>
            <a:pPr marL="914377" lvl="2" indent="-457189"/>
            <a:r>
              <a:rPr lang="en-US" sz="2400" dirty="0"/>
              <a:t>Inspired by </a:t>
            </a:r>
            <a:r>
              <a:rPr lang="en-US" sz="2400" b="1" dirty="0"/>
              <a:t>neural net language models (will cover later in the quarter)</a:t>
            </a:r>
            <a:r>
              <a:rPr lang="en-US" sz="2400" dirty="0"/>
              <a:t>.</a:t>
            </a:r>
          </a:p>
          <a:p>
            <a:pPr marL="914377" lvl="2" indent="-457189"/>
            <a:r>
              <a:rPr lang="en-US" sz="2400" dirty="0"/>
              <a:t>In doing so, </a:t>
            </a:r>
            <a:r>
              <a:rPr lang="en-US" sz="2400" i="1" dirty="0">
                <a:solidFill>
                  <a:srgbClr val="0070C0"/>
                </a:solidFill>
              </a:rPr>
              <a:t>learn dense embeddings for the words </a:t>
            </a:r>
            <a:r>
              <a:rPr lang="en-US" sz="2400" dirty="0"/>
              <a:t>in the training corpus.</a:t>
            </a:r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Skip-gram </a:t>
            </a:r>
            <a:r>
              <a:rPr lang="en-US" dirty="0" err="1"/>
              <a:t>v.s</a:t>
            </a:r>
            <a:r>
              <a:rPr lang="en-US" dirty="0"/>
              <a:t> Continuous bag-of-words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88733-6A5E-E745-B465-437FFDC5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19" y="1740116"/>
            <a:ext cx="8997778" cy="4581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E42A2-B32D-794A-859D-A86C4892E978}"/>
              </a:ext>
            </a:extLst>
          </p:cNvPr>
          <p:cNvSpPr txBox="1"/>
          <p:nvPr/>
        </p:nvSpPr>
        <p:spPr>
          <a:xfrm>
            <a:off x="1413163" y="6314785"/>
            <a:ext cx="445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a word using its neighboring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4453D-8698-8147-A439-223FD7C0680B}"/>
              </a:ext>
            </a:extLst>
          </p:cNvPr>
          <p:cNvSpPr txBox="1"/>
          <p:nvPr/>
        </p:nvSpPr>
        <p:spPr>
          <a:xfrm>
            <a:off x="6060575" y="6314785"/>
            <a:ext cx="5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the neighbors based on the current word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0B841-1D39-1C4B-A284-5FB21EA7C190}"/>
              </a:ext>
            </a:extLst>
          </p:cNvPr>
          <p:cNvSpPr/>
          <p:nvPr/>
        </p:nvSpPr>
        <p:spPr>
          <a:xfrm>
            <a:off x="6096000" y="1740116"/>
            <a:ext cx="4350327" cy="4525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0278-3F9C-AB4E-A087-F72E484B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the 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EDFC-04CF-2549-B49B-B6D6A0B7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want to obtain </a:t>
            </a:r>
            <a:r>
              <a:rPr lang="en-US" sz="3200" i="1" dirty="0">
                <a:solidFill>
                  <a:srgbClr val="0070C0"/>
                </a:solidFill>
              </a:rPr>
              <a:t>low-dimensional </a:t>
            </a:r>
            <a:r>
              <a:rPr lang="en-US" sz="3200" dirty="0">
                <a:solidFill>
                  <a:srgbClr val="0070C0"/>
                </a:solidFill>
              </a:rPr>
              <a:t>vector</a:t>
            </a:r>
            <a:r>
              <a:rPr lang="en-US" sz="3200" dirty="0"/>
              <a:t> representations for the words.</a:t>
            </a:r>
          </a:p>
          <a:p>
            <a:pPr lvl="1"/>
            <a:r>
              <a:rPr lang="en-US" sz="2800" dirty="0"/>
              <a:t>So all w</a:t>
            </a:r>
            <a:r>
              <a:rPr lang="en-US" sz="2800" baseline="-25000" dirty="0"/>
              <a:t>(t)</a:t>
            </a:r>
            <a:r>
              <a:rPr lang="en-US" sz="2800" dirty="0"/>
              <a:t>s</a:t>
            </a:r>
            <a:r>
              <a:rPr lang="en-US" sz="2800" baseline="-25000" dirty="0"/>
              <a:t> </a:t>
            </a:r>
            <a:r>
              <a:rPr lang="en-US" sz="2800" dirty="0"/>
              <a:t>will be represented as vectors</a:t>
            </a:r>
          </a:p>
          <a:p>
            <a:pPr lvl="1"/>
            <a:r>
              <a:rPr lang="en-US" sz="2800" dirty="0"/>
              <a:t>How do we get these vectors?</a:t>
            </a:r>
          </a:p>
          <a:p>
            <a:pPr lvl="2"/>
            <a:r>
              <a:rPr lang="en-US" sz="2400" dirty="0"/>
              <a:t>Randomly initialize and learn from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distributional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dirty="0"/>
              <a:t>Words that occur in the same contexts tend to have similar meanings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45"/>
          <a:stretch/>
        </p:blipFill>
        <p:spPr>
          <a:xfrm>
            <a:off x="2398427" y="2322980"/>
            <a:ext cx="7086336" cy="4277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716" y="2370833"/>
            <a:ext cx="634979" cy="3988042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Word2Vec (Skip-gram)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Maximize the log likelihood (minimize the </a:t>
                </a:r>
              </a:p>
              <a:p>
                <a:pPr marL="0" indent="0">
                  <a:buNone/>
                </a:pPr>
                <a:r>
                  <a:rPr lang="en-US" dirty="0"/>
                  <a:t>negative log likelihood) of context word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given center </a:t>
                </a:r>
              </a:p>
              <a:p>
                <a:pPr marL="0" indent="0">
                  <a:buNone/>
                </a:pPr>
                <a:r>
                  <a:rPr lang="en-US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 is usually 5~10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7303"/>
            <a:ext cx="6090699" cy="129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A58C6-8616-CB4E-A383-CA79E7B14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23"/>
          <a:stretch/>
        </p:blipFill>
        <p:spPr>
          <a:xfrm>
            <a:off x="7811862" y="1729149"/>
            <a:ext cx="3836259" cy="4239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E70F3-8197-E849-A561-631D867D0F18}"/>
              </a:ext>
            </a:extLst>
          </p:cNvPr>
          <p:cNvSpPr txBox="1"/>
          <p:nvPr/>
        </p:nvSpPr>
        <p:spPr>
          <a:xfrm>
            <a:off x="1828800" y="40350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93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2456DE-0F10-F141-BC26-A2AFE45ECF2C}"/>
              </a:ext>
            </a:extLst>
          </p:cNvPr>
          <p:cNvSpPr/>
          <p:nvPr/>
        </p:nvSpPr>
        <p:spPr>
          <a:xfrm>
            <a:off x="3131126" y="2438400"/>
            <a:ext cx="2964873" cy="990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Word2Vec (Skip-gram)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85F03-8B9B-6C4F-8541-B859ECD71AE1}"/>
              </a:ext>
            </a:extLst>
          </p:cNvPr>
          <p:cNvSpPr txBox="1"/>
          <p:nvPr/>
        </p:nvSpPr>
        <p:spPr>
          <a:xfrm>
            <a:off x="6096000" y="2660075"/>
            <a:ext cx="3616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softmax</a:t>
            </a:r>
            <a:r>
              <a:rPr lang="en-US" sz="2000" dirty="0"/>
              <a:t> function, or normalized exponential function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ADA61C-4F1A-034B-A81E-2652E881E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How to model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sz="800" dirty="0"/>
                  <a:t>.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⋅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 ⋅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Every word has 2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: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the center word (also called input embeddings)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the context word (also called output embeddings)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ADA61C-4F1A-034B-A81E-2652E881E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9E64B-38D6-7147-A64D-24DE8D0B3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182" y="1445154"/>
            <a:ext cx="8848179" cy="4731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0F254-A991-6047-A0D5-A07CF96EE543}"/>
              </a:ext>
            </a:extLst>
          </p:cNvPr>
          <p:cNvSpPr txBox="1"/>
          <p:nvPr/>
        </p:nvSpPr>
        <p:spPr>
          <a:xfrm>
            <a:off x="1316182" y="6323598"/>
            <a:ext cx="932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 credit: https://aegis4048.github.io/</a:t>
            </a:r>
            <a:r>
              <a:rPr lang="en-US" sz="1600" dirty="0" err="1"/>
              <a:t>demystifying_neural_network_in_skip_gram_language_modeling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2EB7-ABF3-FC46-8161-CECCDAD0CA60}"/>
              </a:ext>
            </a:extLst>
          </p:cNvPr>
          <p:cNvSpPr/>
          <p:nvPr/>
        </p:nvSpPr>
        <p:spPr>
          <a:xfrm>
            <a:off x="4192953" y="1789055"/>
            <a:ext cx="749301" cy="421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33B1B-A3FD-704D-AF4D-C630DB70F908}"/>
              </a:ext>
            </a:extLst>
          </p:cNvPr>
          <p:cNvSpPr/>
          <p:nvPr/>
        </p:nvSpPr>
        <p:spPr>
          <a:xfrm>
            <a:off x="2654300" y="2342885"/>
            <a:ext cx="1562100" cy="2445016"/>
          </a:xfrm>
          <a:prstGeom prst="rect">
            <a:avLst/>
          </a:prstGeom>
          <a:solidFill>
            <a:schemeClr val="accent1">
              <a:alpha val="13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973BB-FA79-3A43-808B-24A48A539713}"/>
              </a:ext>
            </a:extLst>
          </p:cNvPr>
          <p:cNvSpPr/>
          <p:nvPr/>
        </p:nvSpPr>
        <p:spPr>
          <a:xfrm>
            <a:off x="2692400" y="2253984"/>
            <a:ext cx="1460500" cy="351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18DB9-AB67-4A4C-9C05-9EF707F279BA}"/>
              </a:ext>
            </a:extLst>
          </p:cNvPr>
          <p:cNvSpPr/>
          <p:nvPr/>
        </p:nvSpPr>
        <p:spPr>
          <a:xfrm>
            <a:off x="4902199" y="2342885"/>
            <a:ext cx="2163619" cy="2445016"/>
          </a:xfrm>
          <a:prstGeom prst="rect">
            <a:avLst/>
          </a:prstGeom>
          <a:solidFill>
            <a:schemeClr val="accent1">
              <a:alpha val="13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15A460-E18B-5748-9B0D-74C0A0F4DAB0}"/>
              </a:ext>
            </a:extLst>
          </p:cNvPr>
          <p:cNvSpPr/>
          <p:nvPr/>
        </p:nvSpPr>
        <p:spPr>
          <a:xfrm>
            <a:off x="4940962" y="1958918"/>
            <a:ext cx="2010557" cy="421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A53BC-1DE1-A543-8529-09083AFD8891}"/>
              </a:ext>
            </a:extLst>
          </p:cNvPr>
          <p:cNvSpPr/>
          <p:nvPr/>
        </p:nvSpPr>
        <p:spPr>
          <a:xfrm>
            <a:off x="6964219" y="1914496"/>
            <a:ext cx="1065516" cy="421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91A4B-C654-A147-94D2-24DDC982CD0D}"/>
              </a:ext>
            </a:extLst>
          </p:cNvPr>
          <p:cNvSpPr/>
          <p:nvPr/>
        </p:nvSpPr>
        <p:spPr>
          <a:xfrm>
            <a:off x="8042435" y="1445155"/>
            <a:ext cx="2096526" cy="4731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2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33845"/>
                <a:ext cx="10515600" cy="3876537"/>
              </a:xfrm>
            </p:spPr>
            <p:txBody>
              <a:bodyPr/>
              <a:lstStyle/>
              <a:p>
                <a:endParaRPr lang="en-US" dirty="0">
                  <a:solidFill>
                    <a:srgbClr val="3C58AD"/>
                  </a:solidFill>
                </a:endParaRPr>
              </a:p>
              <a:p>
                <a:endParaRPr lang="en-US" dirty="0">
                  <a:solidFill>
                    <a:srgbClr val="3C58AD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⋅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⋅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How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3C58AD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3C58AD"/>
                    </a:solidFill>
                  </a:rPr>
                  <a:t>Gradient</a:t>
                </a:r>
                <a:r>
                  <a:rPr lang="en-US" dirty="0"/>
                  <a:t> descent!</a:t>
                </a:r>
              </a:p>
              <a:p>
                <a:pPr lvl="1"/>
                <a:r>
                  <a:rPr lang="en-US" dirty="0"/>
                  <a:t>How to compute the </a:t>
                </a:r>
                <a:r>
                  <a:rPr lang="en-US" dirty="0">
                    <a:solidFill>
                      <a:srgbClr val="3C58AD"/>
                    </a:solidFill>
                  </a:rPr>
                  <a:t>gradient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33845"/>
                <a:ext cx="10515600" cy="3876537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51" y="1525995"/>
            <a:ext cx="6090699" cy="1298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F9493-754E-B440-9472-7044405D51CB}"/>
              </a:ext>
            </a:extLst>
          </p:cNvPr>
          <p:cNvSpPr txBox="1"/>
          <p:nvPr/>
        </p:nvSpPr>
        <p:spPr>
          <a:xfrm>
            <a:off x="4045526" y="191528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2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Calculus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charset="0"/>
                  </a:rPr>
                  <a:t>Vector: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600">
                        <a:latin typeface="Cambria Math" charset="0"/>
                      </a:rPr>
                      <m:t>,</m:t>
                    </m:r>
                  </m:oMath>
                </a14:m>
                <a:endParaRPr lang="en-US" sz="260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>
                          <a:latin typeface="Cambria Math" charset="0"/>
                        </a:rPr>
                        <m:t>𝛻</m:t>
                      </m:r>
                      <m:r>
                        <a:rPr lang="en-US" sz="26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6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6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600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𝒂</m:t>
                    </m:r>
                    <m:r>
                      <a:rPr lang="en-US" sz="2400" i="1">
                        <a:latin typeface="Cambria Math" charset="0"/>
                      </a:rPr>
                      <m:t>⋅</m:t>
                    </m:r>
                    <m:r>
                      <a:rPr lang="en-US" sz="2400" b="1" i="1">
                        <a:latin typeface="Cambria Math" charset="0"/>
                      </a:rPr>
                      <m:t>𝒙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(or represented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163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Chain Rule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charset="0"/>
                  </a:rPr>
                  <a:t>Chain Rule: </a:t>
                </a:r>
                <a:r>
                  <a:rPr lang="en-US" b="0" i="1" dirty="0">
                    <a:latin typeface="Cambria Math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 (</a:t>
                </a:r>
                <a:r>
                  <a:rPr lang="en-US" b="0" i="1" dirty="0" err="1">
                    <a:latin typeface="Cambria Math" charset="0"/>
                  </a:rPr>
                  <a:t>i.e</a:t>
                </a:r>
                <a:r>
                  <a:rPr lang="en-US" b="0" i="1" dirty="0">
                    <a:latin typeface="Cambria Math" charset="0"/>
                  </a:rPr>
                  <a:t>,.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𝑑𝑢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𝑑𝑢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𝑑𝑢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𝑑𝑔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+6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   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y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+5)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3.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y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440CF73-385B-0648-9F5A-ED439F388960}"/>
              </a:ext>
            </a:extLst>
          </p:cNvPr>
          <p:cNvSpPr txBox="1"/>
          <p:nvPr/>
        </p:nvSpPr>
        <p:spPr>
          <a:xfrm>
            <a:off x="6217227" y="3230618"/>
            <a:ext cx="42983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calculus facts: </a:t>
            </a:r>
          </a:p>
          <a:p>
            <a:pPr lvl="1"/>
            <a:r>
              <a:rPr lang="en-US" sz="2400" dirty="0"/>
              <a:t>∂/∂x mx = mdx; </a:t>
            </a:r>
          </a:p>
          <a:p>
            <a:pPr lvl="1"/>
            <a:r>
              <a:rPr lang="en-US" sz="2400" dirty="0"/>
              <a:t>∂/∂x log(x) = 1/x dx (log here = natural log, i.e. log</a:t>
            </a:r>
            <a:r>
              <a:rPr lang="en-US" sz="2400" baseline="-25000" dirty="0"/>
              <a:t>e</a:t>
            </a:r>
            <a:r>
              <a:rPr lang="en-US" sz="2400" dirty="0"/>
              <a:t>, i.e. ln)</a:t>
            </a:r>
          </a:p>
          <a:p>
            <a:pPr lvl="1"/>
            <a:r>
              <a:rPr lang="en-US" sz="2400" dirty="0"/>
              <a:t>∂/∂x exp(x) = exp(x)dx</a:t>
            </a:r>
          </a:p>
        </p:txBody>
      </p:sp>
    </p:spTree>
    <p:extLst>
      <p:ext uri="{BB962C8B-B14F-4D97-AF65-F5344CB8AC3E}">
        <p14:creationId xmlns:p14="http://schemas.microsoft.com/office/powerpoint/2010/main" val="2559211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sz="26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charset="0"/>
                          </a:rPr>
                          <m:t>𝑗</m:t>
                        </m:r>
                        <m:r>
                          <a:rPr lang="en-US" sz="2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/>
              </a:p>
              <a:p>
                <a:r>
                  <a:rPr lang="en-US" sz="2600" dirty="0"/>
                  <a:t>Gradient descent update rule:</a:t>
                </a:r>
              </a:p>
              <a:p>
                <a:pPr marL="0" indent="0">
                  <a:buNone/>
                </a:pPr>
                <a:r>
                  <a:rPr lang="en-US" sz="2600" dirty="0"/>
                  <a:t>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sz="2600" dirty="0"/>
                  <a:t>Stochastic gradient descent: </a:t>
                </a:r>
              </a:p>
              <a:p>
                <a:pPr lvl="1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by the gradient at a single example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/>
                  <a:t>At each step: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37743" y="4938883"/>
                <a:ext cx="4151714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3C58AD"/>
                </a:solidFill>
              </a:ln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2400" dirty="0"/>
                  <a:t>Randomly pick an example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𝜃</m:t>
                      </m:r>
                      <m:r>
                        <a:rPr lang="en-US" sz="2400" i="1">
                          <a:latin typeface="Cambria Math" charset="0"/>
                        </a:rPr>
                        <m:t> ←</m:t>
                      </m:r>
                      <m:r>
                        <a:rPr lang="en-US" sz="2400" i="1">
                          <a:latin typeface="Cambria Math" charset="0"/>
                        </a:rPr>
                        <m:t>𝜃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𝜂</m:t>
                      </m:r>
                      <m:r>
                        <a:rPr lang="en-US" sz="2400">
                          <a:latin typeface="Cambria Math" charset="0"/>
                        </a:rPr>
                        <m:t>𝛻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43" y="4938883"/>
                <a:ext cx="4151714" cy="830997"/>
              </a:xfrm>
              <a:prstGeom prst="rect">
                <a:avLst/>
              </a:prstGeom>
              <a:blipFill>
                <a:blip r:embed="rId3"/>
                <a:stretch>
                  <a:fillRect t="-4412" b="-8824"/>
                </a:stretch>
              </a:blipFill>
              <a:ln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9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with some initial </a:t>
            </a:r>
            <a:r>
              <a:rPr lang="en-US" sz="3200" dirty="0" err="1"/>
              <a:t>embeddings</a:t>
            </a:r>
            <a:r>
              <a:rPr lang="en-US" sz="3200" dirty="0"/>
              <a:t> (e.g., random)</a:t>
            </a:r>
          </a:p>
          <a:p>
            <a:r>
              <a:rPr lang="en-US" sz="3200" dirty="0"/>
              <a:t>iteratively make the </a:t>
            </a:r>
            <a:r>
              <a:rPr lang="en-US" sz="3200" dirty="0" err="1"/>
              <a:t>embeddings</a:t>
            </a:r>
            <a:r>
              <a:rPr lang="en-US" sz="3200" dirty="0"/>
              <a:t> for a word </a:t>
            </a:r>
          </a:p>
          <a:p>
            <a:pPr lvl="1"/>
            <a:r>
              <a:rPr lang="en-US" sz="2800" dirty="0"/>
              <a:t>more like the </a:t>
            </a:r>
            <a:r>
              <a:rPr lang="en-US" sz="2800" dirty="0" err="1"/>
              <a:t>embeddings</a:t>
            </a:r>
            <a:r>
              <a:rPr lang="en-US" sz="2800" dirty="0"/>
              <a:t> of its neighbors </a:t>
            </a:r>
          </a:p>
          <a:p>
            <a:pPr lvl="1"/>
            <a:r>
              <a:rPr lang="en-US" sz="2800" dirty="0"/>
              <a:t>less like the </a:t>
            </a:r>
            <a:r>
              <a:rPr lang="en-US" sz="2800" dirty="0" err="1"/>
              <a:t>embeddings</a:t>
            </a:r>
            <a:r>
              <a:rPr lang="en-US" sz="2800" dirty="0"/>
              <a:t> of other words.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Word2Vec – relation to LSA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LSA factorizes a matrix of co-occurrence counts</a:t>
                </a:r>
                <a:endParaRPr lang="en-US" dirty="0">
                  <a:solidFill>
                    <a:srgbClr val="3C58AD"/>
                  </a:solidFill>
                </a:endParaRPr>
              </a:p>
              <a:p>
                <a:r>
                  <a:rPr lang="en-US" dirty="0">
                    <a:solidFill>
                      <a:srgbClr val="3C58AD"/>
                    </a:solidFill>
                    <a:hlinkClick r:id="rId2"/>
                  </a:rPr>
                  <a:t>(Levy and Goldberg 2014)</a:t>
                </a:r>
                <a:r>
                  <a:rPr lang="en-US" dirty="0">
                    <a:solidFill>
                      <a:srgbClr val="3C58AD"/>
                    </a:solidFill>
                  </a:rPr>
                  <a:t> </a:t>
                </a:r>
                <a:r>
                  <a:rPr lang="en-US" dirty="0"/>
                  <a:t>proves that skip-gram model implicitly factorizes a (shifted) PMI matrix!</a:t>
                </a:r>
              </a:p>
              <a:p>
                <a:r>
                  <a:rPr lang="en-US" dirty="0"/>
                  <a:t>Recall: PMI(</a:t>
                </a:r>
                <a:r>
                  <a:rPr lang="en-US" dirty="0" err="1"/>
                  <a:t>w,c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Skip-Grams and PMI!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multiply </a:t>
            </a:r>
            <a:r>
              <a:rPr lang="en-US" i="1" dirty="0"/>
              <a:t>W and C (input and output </a:t>
            </a:r>
            <a:r>
              <a:rPr lang="en-US" i="1" dirty="0" err="1"/>
              <a:t>embeddings</a:t>
            </a:r>
            <a:r>
              <a:rPr lang="en-US" i="1" dirty="0"/>
              <a:t>)</a:t>
            </a:r>
            <a:endParaRPr lang="en-US" dirty="0"/>
          </a:p>
          <a:p>
            <a:r>
              <a:rPr lang="en-US" dirty="0"/>
              <a:t>We get a |</a:t>
            </a:r>
            <a:r>
              <a:rPr lang="en-US" dirty="0" err="1"/>
              <a:t>V|x|V</a:t>
            </a:r>
            <a:r>
              <a:rPr lang="en-US" dirty="0"/>
              <a:t>| matrix </a:t>
            </a:r>
            <a:r>
              <a:rPr lang="en-US" i="1" dirty="0"/>
              <a:t>M </a:t>
            </a:r>
            <a:r>
              <a:rPr lang="en-US" dirty="0"/>
              <a:t>, each entry </a:t>
            </a:r>
            <a:r>
              <a:rPr lang="en-US" i="1" dirty="0" err="1"/>
              <a:t>m</a:t>
            </a:r>
            <a:r>
              <a:rPr lang="en-US" sz="4800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</a:p>
          <a:p>
            <a:r>
              <a:rPr lang="en-US" dirty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/>
              <a:t>			WC</a:t>
            </a:r>
            <a:r>
              <a:rPr lang="en-US" i="1" baseline="30000" dirty="0"/>
              <a:t> </a:t>
            </a:r>
            <a:r>
              <a:rPr lang="en-US" dirty="0"/>
              <a:t>=</a:t>
            </a:r>
            <a:r>
              <a:rPr lang="en-US" i="1" dirty="0"/>
              <a:t>M</a:t>
            </a:r>
            <a:r>
              <a:rPr lang="en-US" sz="3733" baseline="30000" dirty="0"/>
              <a:t>PMI </a:t>
            </a:r>
            <a:r>
              <a:rPr lang="en-US" dirty="0"/>
              <a:t>−log </a:t>
            </a:r>
            <a:r>
              <a:rPr lang="en-US" i="1" dirty="0"/>
              <a:t>k </a:t>
            </a:r>
          </a:p>
          <a:p>
            <a:r>
              <a:rPr lang="en-US" dirty="0"/>
              <a:t>So skip-gram is implicitly factoring a shifted version of the PMI matrix into the two embedding matrices.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4589" y="705339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intuition for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endParaRPr lang="en-US" sz="2667" dirty="0">
              <a:latin typeface="Calibri (Body)"/>
              <a:cs typeface="Calibri (Body)"/>
            </a:endParaRP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B04D93-FEB3-8E4C-A5EA-207DE5B8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Vectors in Low-Dimensional Space</a:t>
            </a:r>
          </a:p>
        </p:txBody>
      </p:sp>
      <p:pic>
        <p:nvPicPr>
          <p:cNvPr id="6" name="Content Placeholder 5" descr="man_woman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r="70819" b="25441"/>
          <a:stretch/>
        </p:blipFill>
        <p:spPr>
          <a:xfrm>
            <a:off x="2667597" y="1996759"/>
            <a:ext cx="2616466" cy="4393824"/>
          </a:xfrm>
        </p:spPr>
      </p:pic>
      <p:sp>
        <p:nvSpPr>
          <p:cNvPr id="9" name="TextBox 8"/>
          <p:cNvSpPr txBox="1"/>
          <p:nvPr/>
        </p:nvSpPr>
        <p:spPr>
          <a:xfrm>
            <a:off x="5742910" y="62912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Picture credit: Pennington et. al. EMNLP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Content Placeholder 3" descr="comparative_superlati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9" r="60249" b="28648"/>
          <a:stretch/>
        </p:blipFill>
        <p:spPr>
          <a:xfrm>
            <a:off x="6334306" y="1996759"/>
            <a:ext cx="3485789" cy="435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597" y="1524001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Gender: man -- woman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478" y="1535095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Syntax: base -- comparative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5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support downstream applications like search, question answering, etc. we need ways to reason computationally about </a:t>
            </a:r>
            <a:r>
              <a:rPr lang="en-US" b="1" dirty="0"/>
              <a:t>meaning</a:t>
            </a:r>
            <a:r>
              <a:rPr lang="en-US" dirty="0"/>
              <a:t>. </a:t>
            </a:r>
            <a:r>
              <a:rPr lang="en-US" b="1" dirty="0"/>
              <a:t>Lexical semantics </a:t>
            </a:r>
            <a:r>
              <a:rPr lang="en-US" dirty="0"/>
              <a:t>addresses </a:t>
            </a:r>
            <a:r>
              <a:rPr lang="en-US" i="1" dirty="0">
                <a:solidFill>
                  <a:srgbClr val="0070C0"/>
                </a:solidFill>
              </a:rPr>
              <a:t>meaning</a:t>
            </a:r>
            <a:r>
              <a:rPr lang="en-US" dirty="0"/>
              <a:t> at the word level.</a:t>
            </a:r>
          </a:p>
          <a:p>
            <a:pPr lvl="1"/>
            <a:r>
              <a:rPr lang="en-US" dirty="0"/>
              <a:t>Words can be ambiguous, sometimes with related meanings (polysemy), and other times with unrelated meanings (homonymy). </a:t>
            </a:r>
          </a:p>
          <a:p>
            <a:pPr lvl="1"/>
            <a:r>
              <a:rPr lang="en-US" dirty="0"/>
              <a:t>Different words can mean the same thing (synonymy).</a:t>
            </a:r>
          </a:p>
          <a:p>
            <a:r>
              <a:rPr lang="en-US" dirty="0"/>
              <a:t>Computational lexical databases, notably WordNet, organize words in terms of their meanings. </a:t>
            </a:r>
          </a:p>
          <a:p>
            <a:pPr lvl="1"/>
            <a:r>
              <a:rPr lang="en-US" dirty="0" err="1"/>
              <a:t>Synsets</a:t>
            </a:r>
            <a:r>
              <a:rPr lang="en-US" dirty="0"/>
              <a:t> and relations between them such as hypernymy, hyponym, and meronymy</a:t>
            </a:r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similarity can be obtained by</a:t>
            </a:r>
          </a:p>
          <a:p>
            <a:pPr lvl="1"/>
            <a:r>
              <a:rPr lang="en-US" dirty="0"/>
              <a:t>Consulting thesauruses such as WordNet, and using corpus-driven count statistics to combine </a:t>
            </a:r>
            <a:r>
              <a:rPr lang="en-US" b="1" dirty="0"/>
              <a:t>path length</a:t>
            </a:r>
            <a:r>
              <a:rPr lang="en-US" dirty="0"/>
              <a:t> and </a:t>
            </a:r>
            <a:r>
              <a:rPr lang="en-US" b="1" dirty="0"/>
              <a:t>information content</a:t>
            </a:r>
            <a:endParaRPr lang="en-US" dirty="0"/>
          </a:p>
          <a:p>
            <a:pPr lvl="1"/>
            <a:r>
              <a:rPr lang="en-US" dirty="0"/>
              <a:t>Characterizing a word by the other words it appears near</a:t>
            </a:r>
          </a:p>
          <a:p>
            <a:pPr lvl="2"/>
            <a:r>
              <a:rPr lang="en-US" dirty="0"/>
              <a:t>Which can yield sparse count-based representations</a:t>
            </a:r>
          </a:p>
          <a:p>
            <a:pPr lvl="2"/>
            <a:r>
              <a:rPr lang="en-US" dirty="0"/>
              <a:t>Or dense representations, which can be obtained by matrix factorization or neural network-inspired methods</a:t>
            </a:r>
          </a:p>
          <a:p>
            <a:r>
              <a:rPr lang="en-US" dirty="0"/>
              <a:t>Representations can be evaluated on human semantics tasks</a:t>
            </a:r>
          </a:p>
          <a:p>
            <a:pPr lvl="1"/>
            <a:r>
              <a:rPr lang="en-US" dirty="0"/>
              <a:t>analogy</a:t>
            </a:r>
          </a:p>
          <a:p>
            <a:pPr lvl="1"/>
            <a:r>
              <a:rPr lang="en-US" dirty="0"/>
              <a:t>synonym identification</a:t>
            </a:r>
          </a:p>
          <a:p>
            <a:pPr lvl="1"/>
            <a:r>
              <a:rPr lang="en-US" dirty="0"/>
              <a:t>unrelated word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N-gram language models</a:t>
            </a:r>
          </a:p>
          <a:p>
            <a:pPr lvl="1"/>
            <a:r>
              <a:rPr lang="en-US" dirty="0"/>
              <a:t>How do we model language?</a:t>
            </a:r>
          </a:p>
          <a:p>
            <a:pPr lvl="1"/>
            <a:r>
              <a:rPr lang="en-US" dirty="0"/>
              <a:t>Maximum likelihood estimation (MLE) for n-gram LMs</a:t>
            </a:r>
          </a:p>
          <a:p>
            <a:pPr lvl="1"/>
            <a:r>
              <a:rPr lang="en-US"/>
              <a:t>Limitations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vector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/>
              <a:t>Singular value decomposition (and Latent Semantic Analysis)</a:t>
            </a:r>
            <a:endParaRPr lang="en-US" sz="3200" dirty="0"/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Neural-network-inspired models (skip-grams, CBOW)</a:t>
            </a:r>
            <a:endParaRPr lang="en-US" sz="3200" i="1" dirty="0"/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579" y="365125"/>
            <a:ext cx="10765221" cy="1325563"/>
          </a:xfrm>
        </p:spPr>
        <p:txBody>
          <a:bodyPr/>
          <a:lstStyle/>
          <a:p>
            <a:r>
              <a:rPr lang="en-US" dirty="0"/>
              <a:t>Shared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/>
              <a:t>Model the meaning of a word by “embedding” in a vector space.</a:t>
            </a:r>
          </a:p>
          <a:p>
            <a:r>
              <a:rPr lang="en-US" dirty="0"/>
              <a:t>The meaning of a word is a vector of numbers</a:t>
            </a:r>
          </a:p>
          <a:p>
            <a:pPr lvl="1"/>
            <a:r>
              <a:rPr lang="en-US" dirty="0"/>
              <a:t>Vector models are also called “</a:t>
            </a:r>
            <a:r>
              <a:rPr lang="en-US" b="1" dirty="0" err="1"/>
              <a:t>embeddings</a:t>
            </a:r>
            <a:r>
              <a:rPr lang="en-US" dirty="0"/>
              <a:t>”.</a:t>
            </a:r>
          </a:p>
          <a:p>
            <a:r>
              <a:rPr lang="en-US" dirty="0"/>
              <a:t>Contrast: word meaning is represented by a vocabulary index (“word number 545” </a:t>
            </a:r>
            <a:r>
              <a:rPr lang="en-US" dirty="0">
                <a:sym typeface="Wingdings"/>
              </a:rPr>
              <a:t> one hot vector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drawbacks of one-hot vector is discussed in the previous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804240"/>
              </p:ext>
            </p:extLst>
          </p:nvPr>
        </p:nvGraphicFramePr>
        <p:xfrm>
          <a:off x="101600" y="3292475"/>
          <a:ext cx="88836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21400" imgH="1663700" progId="Excel.Sheet.12">
                  <p:embed/>
                </p:oleObj>
              </mc:Choice>
              <mc:Fallback>
                <p:oleObj name="Worksheet" r:id="rId3" imgW="6121400" imgH="1663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0" y="3292475"/>
                        <a:ext cx="8883650" cy="241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Each document </a:t>
            </a:r>
            <a:r>
              <a:rPr lang="en-US" sz="3200" dirty="0"/>
              <a:t>is a </a:t>
            </a:r>
            <a:r>
              <a:rPr lang="en-US" sz="3200" i="1" dirty="0"/>
              <a:t>count vector</a:t>
            </a:r>
            <a:r>
              <a:rPr lang="en-US" sz="3200" dirty="0"/>
              <a:t>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>
                <a:solidFill>
                  <a:srgbClr val="0070C0"/>
                </a:solidFill>
              </a:rPr>
              <a:t>Each word</a:t>
            </a:r>
            <a:r>
              <a:rPr lang="en-US" sz="3733" dirty="0"/>
              <a:t>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41989</TotalTime>
  <Words>2093</Words>
  <Application>Microsoft Office PowerPoint</Application>
  <PresentationFormat>Widescreen</PresentationFormat>
  <Paragraphs>338</Paragraphs>
  <Slides>44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ＭＳ Ｐゴシック</vt:lpstr>
      <vt:lpstr>Arial</vt:lpstr>
      <vt:lpstr>Calibri</vt:lpstr>
      <vt:lpstr>Calibri (Body)</vt:lpstr>
      <vt:lpstr>Calibri Light</vt:lpstr>
      <vt:lpstr>Cambria Math</vt:lpstr>
      <vt:lpstr>Courier</vt:lpstr>
      <vt:lpstr>Lucida Sans</vt:lpstr>
      <vt:lpstr>Lucida Sans Unicode</vt:lpstr>
      <vt:lpstr>Segoe</vt:lpstr>
      <vt:lpstr>Wingdings</vt:lpstr>
      <vt:lpstr>Office Theme</vt:lpstr>
      <vt:lpstr>Worksheet</vt:lpstr>
      <vt:lpstr>Equation</vt:lpstr>
      <vt:lpstr>Distributional Semantics</vt:lpstr>
      <vt:lpstr>Theoretical foundation of distributional semantics</vt:lpstr>
      <vt:lpstr>Intuition for distributional word similarity</vt:lpstr>
      <vt:lpstr>More intuition for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Issues about the term-document matrix</vt:lpstr>
      <vt:lpstr>The word-word or word-context matrix</vt:lpstr>
      <vt:lpstr>Word-Word matrix Sample contexts ± 7 words</vt:lpstr>
      <vt:lpstr>Word-context matrix for word similarity</vt:lpstr>
      <vt:lpstr>Word-word matrix</vt:lpstr>
      <vt:lpstr>Problem with raw counts</vt:lpstr>
      <vt:lpstr>Pointwise Mutual Information</vt:lpstr>
      <vt:lpstr>Positive Pointwise Mutual Information</vt:lpstr>
      <vt:lpstr>PowerPoint Presentation</vt:lpstr>
      <vt:lpstr>Measuring similarity: cosine</vt:lpstr>
      <vt:lpstr>Cosine for computing similarity</vt:lpstr>
      <vt:lpstr>Visualizing vectors and angles</vt:lpstr>
      <vt:lpstr>Low-dimensional Representations</vt:lpstr>
      <vt:lpstr>Latent Semantic Analysis</vt:lpstr>
      <vt:lpstr>Next...</vt:lpstr>
      <vt:lpstr>Word2Vec</vt:lpstr>
      <vt:lpstr>Word2Vec</vt:lpstr>
      <vt:lpstr>Skip-gram v.s Continuous bag-of-words</vt:lpstr>
      <vt:lpstr>How to represent the words?</vt:lpstr>
      <vt:lpstr>Objective of Word2Vec (Skip-gram)</vt:lpstr>
      <vt:lpstr>Objective of Word2Vec (Skip-gram)</vt:lpstr>
      <vt:lpstr>Skip-gram walk through</vt:lpstr>
      <vt:lpstr>How to update?</vt:lpstr>
      <vt:lpstr>Recap: Calculus</vt:lpstr>
      <vt:lpstr>Recap: Chain Rule</vt:lpstr>
      <vt:lpstr>Stochastic gradient descent</vt:lpstr>
      <vt:lpstr>Intuition for learning</vt:lpstr>
      <vt:lpstr>More about Word2Vec – relation to LSA</vt:lpstr>
      <vt:lpstr>Relation between Skip-Grams and PMI!</vt:lpstr>
      <vt:lpstr>Word Vectors in Low-Dimensional Space</vt:lpstr>
      <vt:lpstr>Embeddings capture relational meaning!</vt:lpstr>
      <vt:lpstr>Summary</vt:lpstr>
      <vt:lpstr>Summary</vt:lpstr>
      <vt:lpstr>Next Time...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Tejas Kamtam</cp:lastModifiedBy>
  <cp:revision>294</cp:revision>
  <cp:lastPrinted>2017-08-25T12:16:51Z</cp:lastPrinted>
  <dcterms:created xsi:type="dcterms:W3CDTF">2017-08-17T22:41:19Z</dcterms:created>
  <dcterms:modified xsi:type="dcterms:W3CDTF">2024-01-22T16:12:08Z</dcterms:modified>
</cp:coreProperties>
</file>